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30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5/10/relationships/revisionInfo" Target="revisionInfo.xml"/></Relationships>
</file>

<file path=ppt/media/image1.gif>
</file>

<file path=ppt/media/image2.jpg>
</file>

<file path=ppt/media/image3.jpg>
</file>

<file path=ppt/media/image4.jpg>
</file>

<file path=ppt/media/image5.gif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We will take into consideration the other two groups for self driving cars</a:t>
            </a:r>
          </a:p>
        </p:txBody>
      </p:sp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should a driverless car react if a pedestrian steps out in front of it giving it no time to stop?</a:t>
            </a:r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ctr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699" cy="326350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23887" y="1282303"/>
            <a:ext cx="7886699" cy="213955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23887" y="3442097"/>
            <a:ext cx="7886699" cy="112514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3886200" cy="326350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2"/>
          </p:nvPr>
        </p:nvSpPr>
        <p:spPr>
          <a:xfrm>
            <a:off x="4629150" y="1369218"/>
            <a:ext cx="3886200" cy="326350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62984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29840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2"/>
          </p:nvPr>
        </p:nvSpPr>
        <p:spPr>
          <a:xfrm>
            <a:off x="629840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0" cy="617934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0" cy="2763441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629840" y="342900"/>
            <a:ext cx="2949177" cy="120014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3887390" y="740568"/>
            <a:ext cx="4629149" cy="3655218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254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381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2"/>
          </p:nvPr>
        </p:nvSpPr>
        <p:spPr>
          <a:xfrm>
            <a:off x="629840" y="1543050"/>
            <a:ext cx="2949177" cy="2858691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29840" y="342900"/>
            <a:ext cx="2949177" cy="120014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08" name="Shape 108"/>
          <p:cNvSpPr>
            <a:spLocks noGrp="1"/>
          </p:cNvSpPr>
          <p:nvPr>
            <p:ph type="pic" idx="2"/>
          </p:nvPr>
        </p:nvSpPr>
        <p:spPr>
          <a:xfrm>
            <a:off x="3887390" y="740568"/>
            <a:ext cx="4629149" cy="3655218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45833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5238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61111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29840" y="1543050"/>
            <a:ext cx="2949177" cy="2858691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3" cy="78866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8" cy="1971674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8" cy="5800724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  <a:endParaRPr lang="en-GB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33333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ct val="78571"/>
              <a:buNone/>
              <a:defRPr sz="1400"/>
            </a:lvl2pPr>
            <a:lvl3pPr lvl="2" indent="0">
              <a:spcBef>
                <a:spcPts val="0"/>
              </a:spcBef>
              <a:buSzPct val="78571"/>
              <a:buNone/>
              <a:defRPr sz="1400"/>
            </a:lvl3pPr>
            <a:lvl4pPr lvl="3" indent="0">
              <a:spcBef>
                <a:spcPts val="0"/>
              </a:spcBef>
              <a:buSzPct val="78571"/>
              <a:buNone/>
              <a:defRPr sz="1400"/>
            </a:lvl4pPr>
            <a:lvl5pPr lvl="4" indent="0">
              <a:spcBef>
                <a:spcPts val="0"/>
              </a:spcBef>
              <a:buSzPct val="78571"/>
              <a:buNone/>
              <a:defRPr sz="1400"/>
            </a:lvl5pPr>
            <a:lvl6pPr lvl="5" indent="0">
              <a:spcBef>
                <a:spcPts val="0"/>
              </a:spcBef>
              <a:buSzPct val="78571"/>
              <a:buNone/>
              <a:defRPr sz="1400"/>
            </a:lvl6pPr>
            <a:lvl7pPr lvl="6" indent="0">
              <a:spcBef>
                <a:spcPts val="0"/>
              </a:spcBef>
              <a:buSzPct val="78571"/>
              <a:buNone/>
              <a:defRPr sz="1400"/>
            </a:lvl7pPr>
            <a:lvl8pPr lvl="7" indent="0">
              <a:spcBef>
                <a:spcPts val="0"/>
              </a:spcBef>
              <a:buSzPct val="78571"/>
              <a:buNone/>
              <a:defRPr sz="1400"/>
            </a:lvl8pPr>
            <a:lvl9pPr lvl="8" indent="0">
              <a:spcBef>
                <a:spcPts val="0"/>
              </a:spcBef>
              <a:buSzPct val="78571"/>
              <a:buNone/>
              <a:defRPr sz="14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699" cy="326350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SzPct val="122222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SzPct val="122222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GB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GB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ional.co.uk/tech-powers-google-car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www.theaa.com/driving-advice/safety/deer-collisions" TargetMode="External"/><Relationship Id="rId4" Type="http://schemas.openxmlformats.org/officeDocument/2006/relationships/hyperlink" Target="https://www.theguardian.com/technology/2016/aug/22/self-driving-cars-moral-dilemma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ccuweather.com/en/weather-news/self-driving-cars-will-they-be-safe-during-bad-weathr/60524998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crashstats.nhtsa.dot.gov/Api/Public/ViewPublication/812115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gif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ctrTitle"/>
          </p:nvPr>
        </p:nvSpPr>
        <p:spPr>
          <a:xfrm>
            <a:off x="1114059" y="319983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GB"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Driverless Cars</a:t>
            </a:r>
            <a:br>
              <a:rPr lang="en-GB"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Summary</a:t>
            </a:r>
          </a:p>
        </p:txBody>
      </p:sp>
      <p:pic>
        <p:nvPicPr>
          <p:cNvPr id="130" name="Shape 130" descr="Image result for owen wilson lightning mcquee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17003" y="2276530"/>
            <a:ext cx="3252110" cy="2439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lIns="68575" tIns="68575" rIns="68575" bIns="685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Has the trolley problem ever actually occurred?</a:t>
            </a:r>
          </a:p>
        </p:txBody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lIns="68575" tIns="68575" rIns="68575" bIns="6857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“The main thing to keep in mind is that we have yet to encounter one of these problems”.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“If we did see a scenario like that, usually that would mean you made a mistake a couple of seconds earlier”.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“It takes some of the intellectual intrigue out of the problem, but the answer is almost always ‘slam on the brakes”. 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- Andrew Chatham, Principal engineer at Google.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GB"/>
              <a:t>Compromise </a:t>
            </a:r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lIns="68575" tIns="68575" rIns="68575" bIns="68575" anchor="t" anchorCtr="0">
            <a:noAutofit/>
          </a:bodyPr>
          <a:lstStyle/>
          <a:p>
            <a:pPr lvl="0" rtl="0">
              <a:spcBef>
                <a:spcPts val="0"/>
              </a:spcBef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If, based on the given variables, it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is deemed safe</a:t>
            </a: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swerve, the car should swerve. In the case that it isn’t safe, then the car should plow into the pedestrian.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-GB"/>
              <a:t>			Swerve									Plow Into</a:t>
            </a:r>
          </a:p>
        </p:txBody>
      </p:sp>
      <p:pic>
        <p:nvPicPr>
          <p:cNvPr id="197" name="Shape 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25" y="3265069"/>
            <a:ext cx="2565050" cy="14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 descr="8sr6jvR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5234" y="3265075"/>
            <a:ext cx="2391291" cy="159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Conclusion</a:t>
            </a:r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lIns="68575" tIns="68575" rIns="68575" bIns="6857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Swerve if safe to do so!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-GB"/>
              <a:t>We feel that this is the best approach because the question of what to do depends very much on the context of the situation.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-GB"/>
              <a:t>Ideally the car should be able to make a decision at the time this problem occurs, and it should make the decision that reduces the chance of injury and deaths.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GB"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References</a:t>
            </a:r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699" cy="326350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177800" marR="0" lvl="0" indent="-1714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/>
              <a:t>Self-Driving car’s sensors-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https://www.national.co.uk/tech-powers-google-car/</a:t>
            </a:r>
          </a:p>
          <a:p>
            <a:pPr marL="177800" marR="0" lvl="0" indent="-1714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/>
              <a:t>Andrew Chatman Interview -</a:t>
            </a:r>
          </a:p>
          <a:p>
            <a:pPr marL="177800" marR="0" lvl="0" indent="-1714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https://www.theguardian.com/technology/2016/aug/22/self-driving-cars-moral-dilemmas</a:t>
            </a:r>
          </a:p>
          <a:p>
            <a:pPr marL="177800" marR="0" lvl="0" indent="-1714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/>
              <a:t>The AA Top tips for avoiding deer on the road-</a:t>
            </a:r>
          </a:p>
          <a:p>
            <a:pPr marL="177800" marR="0" lvl="0" indent="-1714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https://www.theaa.com/driving-advice/safety/deer-collisions</a:t>
            </a:r>
          </a:p>
          <a:p>
            <a:pPr marL="177800" marR="0" lvl="0" indent="-1714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/>
          </a:p>
          <a:p>
            <a:pPr marL="139700" marR="0" lvl="0" indent="-13335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628650" y="392026"/>
            <a:ext cx="7886700" cy="4240500"/>
          </a:xfrm>
          <a:prstGeom prst="rect">
            <a:avLst/>
          </a:prstGeom>
        </p:spPr>
        <p:txBody>
          <a:bodyPr lIns="68575" tIns="68575" rIns="68575" bIns="6857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http://www.accuweather.com/en/weather-news/self-driving-cars-will-they-be-safe-during-bad-weathr/60524998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Fight or flight response - makes you act less rationally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https://www.nottingham.ac.uk/counselling/documents/podacst-fight-or-flight-response.pdf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94% of road accidents are caused by human error.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GB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https://crashstats.nhtsa.dot.gov/Api/Public/ViewPublication/812115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628650" y="4169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GB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Problem (A variation of the Trolley Problem)</a:t>
            </a:r>
            <a:br>
              <a:rPr lang="en-GB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GB"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500104" y="1537420"/>
            <a:ext cx="2118000" cy="27954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Scenario </a:t>
            </a:r>
            <a:r>
              <a:rPr lang="en-GB" sz="2600"/>
              <a:t>B</a:t>
            </a:r>
          </a:p>
          <a:p>
            <a:pPr marL="177800" marR="0" lvl="0" indent="-1778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car swerves to try and avoid hitting the pedestrian.</a:t>
            </a:r>
          </a:p>
        </p:txBody>
      </p:sp>
      <p:sp>
        <p:nvSpPr>
          <p:cNvPr id="137" name="Shape 137"/>
          <p:cNvSpPr txBox="1"/>
          <p:nvPr/>
        </p:nvSpPr>
        <p:spPr>
          <a:xfrm>
            <a:off x="271100" y="1688622"/>
            <a:ext cx="2266200" cy="24930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Scenario </a:t>
            </a:r>
            <a:r>
              <a:rPr lang="en-GB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en-GB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marL="342900" marR="0" lvl="0" indent="-3429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car continues on its path, hitting the pedestrian.</a:t>
            </a:r>
          </a:p>
        </p:txBody>
      </p:sp>
      <p:pic>
        <p:nvPicPr>
          <p:cNvPr id="138" name="Shape 138" descr="https://www.scientificamerican.com/sciam/cache/file/A5A46DFF-AA40-4C9B-BE865865FCE1B683.jpg?w=590&amp;h=393&amp;6CB66A5A-94B3-4ABA-8E080EA52917E6B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77241" y="1775781"/>
            <a:ext cx="3312000" cy="220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GB"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Assumptions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699" cy="326350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17780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are assuming the pedestrian that is jumping out in front of the car is doing so </a:t>
            </a: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illegally</a:t>
            </a: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177800" marR="0" lvl="0" indent="-171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self driving car is driving </a:t>
            </a: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legally</a:t>
            </a: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177800" marR="0" lvl="0" indent="-171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self driving car contains all modern safety devices and features(e.g. airbags, crumple zones, seatbelts, ABS, ESC).</a:t>
            </a:r>
          </a:p>
          <a:p>
            <a:pPr marL="177800" marR="0" lvl="0" indent="-17145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all scenarios the car is always attempting to slow down.</a:t>
            </a:r>
          </a:p>
          <a:p>
            <a:pPr marL="177800" marR="0" lvl="0" indent="-17145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/>
              <a:t>The car does not have a manual override for the passenger/driver.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GB"/>
              <a:t>Reasons for</a:t>
            </a:r>
            <a:r>
              <a:rPr lang="en-GB"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Hitting the pedestrian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28650" y="1268018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177800" marR="0" lvl="0" indent="-1714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Swerving can result in a collision with vehicles in other lanes, parked vehicles, other pedestrians or objects on the side of the road.</a:t>
            </a:r>
          </a:p>
          <a:p>
            <a:pPr marL="177800" marR="0" lvl="0" indent="-17145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could possibly be fatal to the passengers in the car or pedestrians on the pavement.</a:t>
            </a:r>
          </a:p>
          <a:p>
            <a:pPr marL="177800" marR="0" lvl="0" indent="-17145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should people on the side of the road carrying out legal actions be in danger because of someone else committing illegal actions.</a:t>
            </a:r>
          </a:p>
          <a:p>
            <a:pPr marL="177800" marR="0" lvl="0" indent="-17145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Customers are more likely to purchase a self-driving car if it is designed to prioritise its passengers’ safety.</a:t>
            </a:r>
          </a:p>
          <a:p>
            <a:pPr marL="177800" marR="0" lvl="0" indent="-171450" algn="l" rtl="0">
              <a:lnSpc>
                <a:spcPct val="8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high speeds, swerving may still result in hitting the pedestrian, but with less control.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628650" y="200893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GB"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Additional reasons to hit the pedestrian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28650" y="1195093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AA say the following about how to deal with a deer running </a:t>
            </a:r>
            <a:r>
              <a:rPr lang="en-GB"/>
              <a:t>in front</a:t>
            </a: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your car:</a:t>
            </a:r>
          </a:p>
          <a:p>
            <a:pPr marL="177800" marR="0" lvl="0" indent="-17145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Don’t over-react or swerve excessively.  </a:t>
            </a: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is safer to continue on your normal track rather than swerving or braking too hard to try and avoid the de</a:t>
            </a:r>
            <a:r>
              <a:rPr lang="en-GB" b="1"/>
              <a:t>e</a:t>
            </a: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r.</a:t>
            </a:r>
          </a:p>
          <a:p>
            <a:pPr marL="177800" marR="0" lvl="0" indent="-17145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Bear in mind that if you do swerve and miss a deer (or any other animal) it will be very hard to prove that the deer ever existed.</a:t>
            </a:r>
          </a:p>
          <a:p>
            <a:pPr marL="0" marR="0" lvl="0" indent="0" algn="l" rtl="0">
              <a:lnSpc>
                <a:spcPct val="80000"/>
              </a:lnSpc>
              <a:spcBef>
                <a:spcPts val="8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believe that you can look at a human running out </a:t>
            </a:r>
            <a:r>
              <a:rPr lang="en-GB"/>
              <a:t>in front</a:t>
            </a:r>
            <a:r>
              <a:rPr lang="en-GB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your car from a similar perspective.  Would an insurance company believe that the pedestrian was ever actually there when you try and make a claim?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628650" y="280893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GB"/>
              <a:t>Reasons for Swerving</a:t>
            </a:r>
          </a:p>
        </p:txBody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17780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/>
              <a:t> Self- driving cars will have a lot of sensors built in.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17780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/>
              <a:t> Human error.  The car isn’t likely to make the same mistakes a human might make in this situation.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17780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/>
              <a:t> Cars have a number of safety features built in such as crumple zones, airbags and seatbelts.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lIns="68575" tIns="68575" rIns="68575" bIns="685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Additional reasons to swerve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lIns="68575" tIns="68575" rIns="68575" bIns="68575" anchor="t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GB"/>
              <a:t> If the car swerves the pedestrians have more time to move out of the way as it is taking a more indirect route.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</a:pPr>
            <a:r>
              <a:rPr lang="en-GB"/>
              <a:t>Business Perspective - Will people buy a car that does not seem to react when someone jumps out in-front of it?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GB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Variables</a:t>
            </a:r>
            <a:br>
              <a:rPr lang="en-GB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2400"/>
              <a:t>When driving, the following variables must be taken into consideration</a:t>
            </a:r>
            <a:r>
              <a:rPr lang="en-GB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699" cy="326350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177800" marR="0" lvl="0" indent="-1587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Current driving speed</a:t>
            </a:r>
          </a:p>
          <a:p>
            <a:pPr marL="177800" marR="0" lvl="0" indent="-15875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Type of road </a:t>
            </a:r>
          </a:p>
          <a:p>
            <a:pPr marL="177800" marR="0" lvl="0" indent="-15875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Surroundings</a:t>
            </a:r>
          </a:p>
          <a:p>
            <a:pPr marL="177800" marR="0" lvl="0" indent="-15875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Passenger weight </a:t>
            </a:r>
          </a:p>
          <a:p>
            <a:pPr marL="177800" marR="0" lvl="0" indent="-15875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Pedestrian location on road</a:t>
            </a:r>
          </a:p>
          <a:p>
            <a:pPr marL="177800" marR="0" lvl="0" indent="-15875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Pedestrian weight</a:t>
            </a:r>
          </a:p>
          <a:p>
            <a:pPr marL="177800" marR="0" lvl="0" indent="-158750" algn="l" rtl="0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Weather</a:t>
            </a:r>
          </a:p>
          <a:p>
            <a:pPr marL="520700" marR="0" lvl="1" indent="-171450" algn="l" rtl="0">
              <a:lnSpc>
                <a:spcPct val="8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Road conditions</a:t>
            </a:r>
          </a:p>
          <a:p>
            <a:pPr marL="520700" marR="0" lvl="1" indent="-171450" algn="l" rtl="0">
              <a:lnSpc>
                <a:spcPct val="8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1500"/>
              <a:t>Visibility</a:t>
            </a:r>
          </a:p>
          <a:p>
            <a:pPr marR="0" lvl="0" algn="l" rtl="0">
              <a:lnSpc>
                <a:spcPct val="8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GB" sz="1700"/>
              <a:t>Traffic</a:t>
            </a:r>
          </a:p>
        </p:txBody>
      </p:sp>
      <p:pic>
        <p:nvPicPr>
          <p:cNvPr id="175" name="Shape 175" descr="Related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60703">
            <a:off x="4143593" y="1353360"/>
            <a:ext cx="1734823" cy="1516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 descr="fat-vs-skinny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433587">
            <a:off x="6405384" y="1598784"/>
            <a:ext cx="1907600" cy="1026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 descr="Image result for weather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348651" y="3142505"/>
            <a:ext cx="1886999" cy="141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lIns="68575" tIns="68575" rIns="68575" bIns="685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Vehicle Sensors</a:t>
            </a:r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28650" y="823868"/>
            <a:ext cx="7886700" cy="3263400"/>
          </a:xfrm>
          <a:prstGeom prst="rect">
            <a:avLst/>
          </a:prstGeom>
        </p:spPr>
        <p:txBody>
          <a:bodyPr lIns="68575" tIns="68575" rIns="68575" bIns="6857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GB"/>
              <a:t>Lidar, Laser Range finder for long distance approx 200m.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/>
              <a:t>Camera that uses image processing for close range.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/>
              <a:t>Bumper mounted radar for monitor cars infront and behind 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/>
              <a:t>Altimeters, gyros, magnetometers, accelerometer.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GB"/>
              <a:t>Running a pre-mapped route.</a:t>
            </a:r>
          </a:p>
        </p:txBody>
      </p:sp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6850" y="2709575"/>
            <a:ext cx="4257149" cy="24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884</Words>
  <Application>Microsoft Office PowerPoint</Application>
  <PresentationFormat>On-screen Show (16:9)</PresentationFormat>
  <Paragraphs>82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simple-light-2</vt:lpstr>
      <vt:lpstr>Office Theme</vt:lpstr>
      <vt:lpstr>Driverless Cars The Summary</vt:lpstr>
      <vt:lpstr>The Problem (A variation of the Trolley Problem) </vt:lpstr>
      <vt:lpstr>Assumptions</vt:lpstr>
      <vt:lpstr>Reasons for Hitting the pedestrian</vt:lpstr>
      <vt:lpstr>Additional reasons to hit the pedestrian</vt:lpstr>
      <vt:lpstr>Reasons for Swerving</vt:lpstr>
      <vt:lpstr>Additional reasons to swerve</vt:lpstr>
      <vt:lpstr>Variables When driving, the following variables must be taken into consideration: </vt:lpstr>
      <vt:lpstr>Vehicle Sensors</vt:lpstr>
      <vt:lpstr>Has the trolley problem ever actually occurred?</vt:lpstr>
      <vt:lpstr>Compromise </vt:lpstr>
      <vt:lpstr>Conclusion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Driverless Cars The Summary</dc:title>
  <dc:creator>Ronan Smith</dc:creator>
  <cp:lastModifiedBy>Ronan Smith</cp:lastModifiedBy>
  <cp:revision>1</cp:revision>
  <dcterms:modified xsi:type="dcterms:W3CDTF">2017-06-07T15:11:25Z</dcterms:modified>
</cp:coreProperties>
</file>